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0"/>
  </p:notesMasterIdLst>
  <p:sldIdLst>
    <p:sldId id="256" r:id="rId2"/>
    <p:sldId id="289" r:id="rId3"/>
    <p:sldId id="304" r:id="rId4"/>
    <p:sldId id="291" r:id="rId5"/>
    <p:sldId id="299" r:id="rId6"/>
    <p:sldId id="300" r:id="rId7"/>
    <p:sldId id="301" r:id="rId8"/>
    <p:sldId id="302" r:id="rId9"/>
    <p:sldId id="303" r:id="rId10"/>
    <p:sldId id="307" r:id="rId11"/>
    <p:sldId id="308" r:id="rId12"/>
    <p:sldId id="318" r:id="rId13"/>
    <p:sldId id="319" r:id="rId14"/>
    <p:sldId id="320" r:id="rId15"/>
    <p:sldId id="322" r:id="rId16"/>
    <p:sldId id="325" r:id="rId17"/>
    <p:sldId id="323" r:id="rId18"/>
    <p:sldId id="324" r:id="rId19"/>
    <p:sldId id="321" r:id="rId20"/>
    <p:sldId id="326" r:id="rId21"/>
    <p:sldId id="309" r:id="rId22"/>
    <p:sldId id="310" r:id="rId23"/>
    <p:sldId id="314" r:id="rId24"/>
    <p:sldId id="315" r:id="rId25"/>
    <p:sldId id="316" r:id="rId26"/>
    <p:sldId id="317" r:id="rId27"/>
    <p:sldId id="311" r:id="rId28"/>
    <p:sldId id="290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" pitchFamily="2" charset="77"/>
      <p:regular r:id="rId35"/>
      <p:bold r:id="rId36"/>
      <p:italic r:id="rId37"/>
      <p:boldItalic r:id="rId38"/>
    </p:embeddedFont>
    <p:embeddedFont>
      <p:font typeface="Poppins ExtraLight" panose="020B0604020202020204" pitchFamily="34" charset="0"/>
      <p:regular r:id="rId39"/>
      <p:bold r:id="rId40"/>
      <p:italic r:id="rId41"/>
      <p:boldItalic r:id="rId42"/>
    </p:embeddedFont>
    <p:embeddedFont>
      <p:font typeface="Poppins Medium" panose="020B0604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32">
          <p15:clr>
            <a:srgbClr val="9AA0A6"/>
          </p15:clr>
        </p15:guide>
        <p15:guide id="2" pos="576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onardo Borges" initials="" lastIdx="2" clrIdx="0"/>
  <p:cmAuthor id="1" name="Carolina de Araujo Delgad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69"/>
    <a:srgbClr val="3C4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pos="432"/>
        <p:guide pos="576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93355a821_0_2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gd93355a82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93355a821_0_2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gd93355a82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88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389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601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507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988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81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15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301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964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120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9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58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325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513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902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5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681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869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104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93355a821_0_2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gd93355a82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45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31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786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386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320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09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445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20ac38d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20ac38d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49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Asset 3@3x.png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 descr="Asset 4@3x.pn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5170" y="1978819"/>
            <a:ext cx="3848098" cy="118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 1">
  <p:cSld name="TITLE_ONLY_1_1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220" y="513178"/>
            <a:ext cx="7315200" cy="241815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914222" y="2960342"/>
            <a:ext cx="21495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2100"/>
              <a:buFont typeface="Poppins"/>
              <a:buNone/>
              <a:defRPr sz="2100" b="1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lvl="2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lvl="3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lvl="4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lvl="5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6pPr>
            <a:lvl7pPr lvl="6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7pPr>
            <a:lvl8pPr lvl="7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8pPr>
            <a:lvl9pPr lvl="8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idx="2"/>
          </p:nvPr>
        </p:nvSpPr>
        <p:spPr>
          <a:xfrm>
            <a:off x="914220" y="4175735"/>
            <a:ext cx="24783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1000"/>
              <a:buFont typeface="Poppins"/>
              <a:buNone/>
              <a:defRPr sz="10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idx="3"/>
          </p:nvPr>
        </p:nvSpPr>
        <p:spPr>
          <a:xfrm>
            <a:off x="3411227" y="2960342"/>
            <a:ext cx="21495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2100"/>
              <a:buFont typeface="Poppins"/>
              <a:buNone/>
              <a:defRPr sz="2100" b="1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lvl="2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lvl="3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lvl="4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lvl="5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6pPr>
            <a:lvl7pPr lvl="6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7pPr>
            <a:lvl8pPr lvl="7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8pPr>
            <a:lvl9pPr lvl="8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idx="4"/>
          </p:nvPr>
        </p:nvSpPr>
        <p:spPr>
          <a:xfrm>
            <a:off x="5889499" y="2960342"/>
            <a:ext cx="21495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2100"/>
              <a:buFont typeface="Poppins"/>
              <a:buNone/>
              <a:defRPr sz="2100" b="1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lvl="2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lvl="3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lvl="4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lvl="5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6pPr>
            <a:lvl7pPr lvl="6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7pPr>
            <a:lvl8pPr lvl="7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8pPr>
            <a:lvl9pPr lvl="8" rtl="0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idx="5"/>
          </p:nvPr>
        </p:nvSpPr>
        <p:spPr>
          <a:xfrm>
            <a:off x="3411224" y="4175735"/>
            <a:ext cx="24783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1000"/>
              <a:buFont typeface="Poppins"/>
              <a:buNone/>
              <a:defRPr sz="10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idx="6"/>
          </p:nvPr>
        </p:nvSpPr>
        <p:spPr>
          <a:xfrm>
            <a:off x="5889496" y="4175735"/>
            <a:ext cx="24783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1000"/>
              <a:buFont typeface="Poppins"/>
              <a:buNone/>
              <a:defRPr sz="10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 1 1">
  <p:cSld name="TITLE_ONLY_1_1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220" y="719733"/>
            <a:ext cx="7315200" cy="370403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914220" y="3631847"/>
            <a:ext cx="22575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1000"/>
              <a:buFont typeface="Poppins"/>
              <a:buNone/>
              <a:defRPr sz="10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 1 1 1 1">
  <p:cSld name="TITLE_ONLY_1_1_1_1_1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236304" y="1508944"/>
            <a:ext cx="22575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1000"/>
              <a:buFont typeface="Poppins"/>
              <a:buNone/>
              <a:defRPr sz="10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2"/>
          </p:nvPr>
        </p:nvSpPr>
        <p:spPr>
          <a:xfrm>
            <a:off x="649713" y="1072688"/>
            <a:ext cx="21495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3000"/>
              <a:buFont typeface="Poppins"/>
              <a:buNone/>
              <a:defRPr sz="3000" b="1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57" y="2030428"/>
            <a:ext cx="7885701" cy="281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418" y="2026969"/>
            <a:ext cx="8488750" cy="2818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 1 1 1 1 1">
  <p:cSld name="TITLE_ONLY_1_1_1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29" y="362803"/>
            <a:ext cx="7885686" cy="281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207268" y="3362278"/>
            <a:ext cx="22575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1000"/>
              <a:buFont typeface="Poppins"/>
              <a:buNone/>
              <a:defRPr sz="10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2"/>
          </p:nvPr>
        </p:nvSpPr>
        <p:spPr>
          <a:xfrm>
            <a:off x="578728" y="3362278"/>
            <a:ext cx="28536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3000"/>
              <a:buFont typeface="Poppins"/>
              <a:buNone/>
              <a:defRPr sz="3000" b="1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57" y="0"/>
            <a:ext cx="9165204" cy="31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 1 1 1 1 1 1">
  <p:cSld name="TITLE_ONLY_1_1_1_1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5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09867" y="2243634"/>
            <a:ext cx="5035500" cy="21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 1 1 1 1 1 1 1">
  <p:cSld name="TITLE_ONLY_1_1_1_1_1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3606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494" y="1379351"/>
            <a:ext cx="4172802" cy="238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ITLE_AND_BODY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■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○"/>
              <a:defRPr sz="1400" b="1"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1400"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 sz="1400"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1400"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1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Char char="●"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14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14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14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14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14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14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14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14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1400"/>
            </a:lvl2pPr>
            <a:lvl3pPr marL="1371600" lvl="2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1400"/>
            </a:lvl3pPr>
            <a:lvl4pPr marL="1828800" lvl="3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 sz="1400"/>
            </a:lvl4pPr>
            <a:lvl5pPr marL="2286000" lvl="4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1400"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1400"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 sz="1400"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1400"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1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975" y="4742312"/>
            <a:ext cx="654051" cy="3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223875" y="95900"/>
            <a:ext cx="6035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223875" y="608900"/>
            <a:ext cx="39747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2"/>
          </p:nvPr>
        </p:nvSpPr>
        <p:spPr>
          <a:xfrm>
            <a:off x="223875" y="4883825"/>
            <a:ext cx="39747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864718" y="489994"/>
            <a:ext cx="7414500" cy="4163400"/>
          </a:xfrm>
          <a:prstGeom prst="rect">
            <a:avLst/>
          </a:prstGeom>
          <a:solidFill>
            <a:srgbClr val="404EC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3" descr="Imagem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6029" y="712819"/>
            <a:ext cx="2927969" cy="4430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314833" y="1482591"/>
            <a:ext cx="41601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sz="33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315246" y="2826047"/>
            <a:ext cx="48507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4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_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8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975" y="4742312"/>
            <a:ext cx="653987" cy="3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223875" y="95900"/>
            <a:ext cx="6035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23875" y="608900"/>
            <a:ext cx="39747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2"/>
          </p:nvPr>
        </p:nvSpPr>
        <p:spPr>
          <a:xfrm>
            <a:off x="223875" y="4883825"/>
            <a:ext cx="39747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">
  <p:cSld name="TITLE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7">
  <p:cSld name="TITLE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864927" y="489978"/>
            <a:ext cx="7414500" cy="4163400"/>
          </a:xfrm>
          <a:prstGeom prst="rect">
            <a:avLst/>
          </a:prstGeom>
          <a:solidFill>
            <a:srgbClr val="F9756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4" descr="Imagem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839" y="735083"/>
            <a:ext cx="2927969" cy="44162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14833" y="1482591"/>
            <a:ext cx="41601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sz="33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315246" y="2826047"/>
            <a:ext cx="48507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3" y="0"/>
            <a:ext cx="4691624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759702" y="1476619"/>
            <a:ext cx="26679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04ECF"/>
              </a:buClr>
              <a:buSzPts val="3200"/>
              <a:buFont typeface="Poppins"/>
              <a:buNone/>
              <a:defRPr sz="3200" b="1">
                <a:solidFill>
                  <a:srgbClr val="404EC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5193462" y="3146419"/>
            <a:ext cx="32340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900"/>
              <a:buFont typeface="Poppins"/>
              <a:buNone/>
              <a:defRPr sz="9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3948" y="1334336"/>
            <a:ext cx="26679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04ECF"/>
              </a:buClr>
              <a:buSzPts val="3200"/>
              <a:buFont typeface="Poppins"/>
              <a:buNone/>
              <a:defRPr sz="3200" b="1">
                <a:solidFill>
                  <a:srgbClr val="404EC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 idx="2"/>
          </p:nvPr>
        </p:nvSpPr>
        <p:spPr>
          <a:xfrm>
            <a:off x="580697" y="2936453"/>
            <a:ext cx="30756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900"/>
              <a:buFont typeface="Poppins"/>
              <a:buNone/>
              <a:defRPr sz="9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pic>
        <p:nvPicPr>
          <p:cNvPr id="26" name="Google Shape;26;p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658" y="623109"/>
            <a:ext cx="3956723" cy="452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774" y="0"/>
            <a:ext cx="497938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323753" y="1268028"/>
            <a:ext cx="2667900" cy="1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04ECF"/>
              </a:buClr>
              <a:buSzPts val="3200"/>
              <a:buFont typeface="Poppins"/>
              <a:buNone/>
              <a:defRPr sz="3200" b="1">
                <a:solidFill>
                  <a:srgbClr val="404EC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title" idx="2"/>
          </p:nvPr>
        </p:nvSpPr>
        <p:spPr>
          <a:xfrm>
            <a:off x="5300501" y="2870142"/>
            <a:ext cx="30756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900"/>
              <a:buFont typeface="Poppins"/>
              <a:buNone/>
              <a:defRPr sz="9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_ONLY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8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576" y="0"/>
            <a:ext cx="49077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03948" y="1334336"/>
            <a:ext cx="26679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04ECF"/>
              </a:buClr>
              <a:buSzPts val="3200"/>
              <a:buFont typeface="Poppins"/>
              <a:buNone/>
              <a:defRPr sz="3200" b="1">
                <a:solidFill>
                  <a:srgbClr val="404EC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 idx="2"/>
          </p:nvPr>
        </p:nvSpPr>
        <p:spPr>
          <a:xfrm>
            <a:off x="580697" y="2936453"/>
            <a:ext cx="30756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900"/>
              <a:buFont typeface="Poppins"/>
              <a:buNone/>
              <a:defRPr sz="9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">
  <p:cSld name="TITLE_ONLY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066454" y="2842528"/>
            <a:ext cx="19794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900"/>
              <a:buFont typeface="Poppins"/>
              <a:buNone/>
              <a:defRPr sz="9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pic>
        <p:nvPicPr>
          <p:cNvPr id="37" name="Google Shape;37;p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8301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450" y="0"/>
            <a:ext cx="3184266" cy="149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">
  <p:cSld name="TITLE_ONLY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177" y="1776413"/>
            <a:ext cx="2461613" cy="332378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6415459" y="1003481"/>
            <a:ext cx="21975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0038"/>
              </a:buClr>
              <a:buSzPts val="900"/>
              <a:buFont typeface="Poppins"/>
              <a:buNone/>
              <a:defRPr sz="900">
                <a:solidFill>
                  <a:srgbClr val="0100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pic>
        <p:nvPicPr>
          <p:cNvPr id="42" name="Google Shape;42;p1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5" y="1003481"/>
            <a:ext cx="5565496" cy="337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337" y="3004136"/>
            <a:ext cx="6371420" cy="209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8.png"/><Relationship Id="rId4" Type="http://schemas.openxmlformats.org/officeDocument/2006/relationships/image" Target="../media/image34.sv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4.sv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4.png"/><Relationship Id="rId4" Type="http://schemas.openxmlformats.org/officeDocument/2006/relationships/image" Target="../media/image34.sv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6.png"/><Relationship Id="rId4" Type="http://schemas.openxmlformats.org/officeDocument/2006/relationships/image" Target="../media/image34.sv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8.png"/><Relationship Id="rId4" Type="http://schemas.openxmlformats.org/officeDocument/2006/relationships/image" Target="../media/image34.sv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50.png"/><Relationship Id="rId4" Type="http://schemas.openxmlformats.org/officeDocument/2006/relationships/image" Target="../media/image3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3" descr="Asset 3@3x.pn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" y="0"/>
            <a:ext cx="9144002" cy="51432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/>
        </p:nvSpPr>
        <p:spPr>
          <a:xfrm>
            <a:off x="1446600" y="1608866"/>
            <a:ext cx="7072200" cy="114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D70"/>
              </a:buClr>
              <a:buSzPts val="20600"/>
              <a:buFont typeface="Arial"/>
              <a:buNone/>
            </a:pPr>
            <a:r>
              <a:rPr lang="pt-BR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Trabalho de Graduação Portfólio</a:t>
            </a:r>
            <a:endParaRPr sz="3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446600" y="2813850"/>
            <a:ext cx="7072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D70"/>
              </a:buClr>
              <a:buSzPts val="20600"/>
              <a:buFont typeface="Arial"/>
              <a:buNone/>
            </a:pPr>
            <a:r>
              <a:rPr lang="en" sz="2100" dirty="0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Wesley Dias - 2022-1</a:t>
            </a:r>
            <a:endParaRPr sz="2100" dirty="0">
              <a:solidFill>
                <a:srgbClr val="FFFFFF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D49E79-7B81-DED9-236A-9DB204418970}"/>
              </a:ext>
            </a:extLst>
          </p:cNvPr>
          <p:cNvSpPr/>
          <p:nvPr/>
        </p:nvSpPr>
        <p:spPr>
          <a:xfrm>
            <a:off x="0" y="-130628"/>
            <a:ext cx="9266464" cy="5274128"/>
          </a:xfrm>
          <a:prstGeom prst="rect">
            <a:avLst/>
          </a:prstGeom>
          <a:solidFill>
            <a:srgbClr val="3C4E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5" name="Google Shape;145;p33"/>
          <p:cNvSpPr txBox="1"/>
          <p:nvPr/>
        </p:nvSpPr>
        <p:spPr>
          <a:xfrm>
            <a:off x="385242" y="1928212"/>
            <a:ext cx="7072200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>
              <a:buClr>
                <a:srgbClr val="E87D70"/>
              </a:buClr>
              <a:buSzPts val="20600"/>
            </a:pPr>
            <a:r>
              <a:rPr lang="pt-BR" sz="4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Projeto 5º Semestre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E42DE-4F15-6994-B157-A5B219D9BEE2}"/>
              </a:ext>
            </a:extLst>
          </p:cNvPr>
          <p:cNvSpPr txBox="1"/>
          <p:nvPr/>
        </p:nvSpPr>
        <p:spPr>
          <a:xfrm>
            <a:off x="318407" y="2643793"/>
            <a:ext cx="5755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Bureauto - 2021-2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2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Projeto 5º Semestre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69421" y="741924"/>
            <a:ext cx="485053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Bureauto - 2021-2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65381A-8AE4-CFB6-FA0A-D353C5E869EA}"/>
              </a:ext>
            </a:extLst>
          </p:cNvPr>
          <p:cNvGrpSpPr/>
          <p:nvPr/>
        </p:nvGrpSpPr>
        <p:grpSpPr>
          <a:xfrm>
            <a:off x="504296" y="2317732"/>
            <a:ext cx="5194755" cy="2428338"/>
            <a:chOff x="504293" y="2494793"/>
            <a:chExt cx="5194755" cy="24283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0865CC-75A8-3124-476B-2BEFCEA744E2}"/>
                </a:ext>
              </a:extLst>
            </p:cNvPr>
            <p:cNvGrpSpPr/>
            <p:nvPr/>
          </p:nvGrpSpPr>
          <p:grpSpPr>
            <a:xfrm>
              <a:off x="504296" y="2494793"/>
              <a:ext cx="4835144" cy="713933"/>
              <a:chOff x="504296" y="2494793"/>
              <a:chExt cx="4835144" cy="713933"/>
            </a:xfrm>
          </p:grpSpPr>
          <p:pic>
            <p:nvPicPr>
              <p:cNvPr id="4" name="Graphic 3" descr="Handshake with solid fill">
                <a:extLst>
                  <a:ext uri="{FF2B5EF4-FFF2-40B4-BE49-F238E27FC236}">
                    <a16:creationId xmlns:a16="http://schemas.microsoft.com/office/drawing/2014/main" id="{5913D495-67EB-2AFE-4DC6-76E465109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296" y="2494793"/>
                <a:ext cx="713933" cy="71393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D79F8E-4A8C-150F-3701-F00ADF65011C}"/>
                  </a:ext>
                </a:extLst>
              </p:cNvPr>
              <p:cNvSpPr txBox="1"/>
              <p:nvPr/>
            </p:nvSpPr>
            <p:spPr>
              <a:xfrm>
                <a:off x="1179890" y="2700670"/>
                <a:ext cx="415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GSW Soluções Integradas.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21B78F-A82B-C001-4FE3-F72696AFA1A0}"/>
                </a:ext>
              </a:extLst>
            </p:cNvPr>
            <p:cNvGrpSpPr/>
            <p:nvPr/>
          </p:nvGrpSpPr>
          <p:grpSpPr>
            <a:xfrm>
              <a:off x="504293" y="3257323"/>
              <a:ext cx="5194755" cy="713933"/>
              <a:chOff x="1995108" y="3379932"/>
              <a:chExt cx="5194755" cy="713933"/>
            </a:xfrm>
          </p:grpSpPr>
          <p:pic>
            <p:nvPicPr>
              <p:cNvPr id="12" name="Graphic 11" descr="Badge Question Mark with solid fill">
                <a:extLst>
                  <a:ext uri="{FF2B5EF4-FFF2-40B4-BE49-F238E27FC236}">
                    <a16:creationId xmlns:a16="http://schemas.microsoft.com/office/drawing/2014/main" id="{857791E1-940C-9924-A0D8-02AC73F97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95108" y="3379932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F84E3F-B002-6E57-64C2-E55D3767EB96}"/>
                  </a:ext>
                </a:extLst>
              </p:cNvPr>
              <p:cNvSpPr txBox="1"/>
              <p:nvPr/>
            </p:nvSpPr>
            <p:spPr>
              <a:xfrm>
                <a:off x="2670705" y="3581894"/>
                <a:ext cx="45191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Criar um portal de vendas de veículos.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0C008B-7335-36A2-098F-EC0655785695}"/>
                </a:ext>
              </a:extLst>
            </p:cNvPr>
            <p:cNvGrpSpPr/>
            <p:nvPr/>
          </p:nvGrpSpPr>
          <p:grpSpPr>
            <a:xfrm>
              <a:off x="504294" y="3969024"/>
              <a:ext cx="4835146" cy="954107"/>
              <a:chOff x="504294" y="3969024"/>
              <a:chExt cx="4835146" cy="954107"/>
            </a:xfrm>
          </p:grpSpPr>
          <p:pic>
            <p:nvPicPr>
              <p:cNvPr id="16" name="Graphic 15" descr="Lightbulb and gear with solid fill">
                <a:extLst>
                  <a:ext uri="{FF2B5EF4-FFF2-40B4-BE49-F238E27FC236}">
                    <a16:creationId xmlns:a16="http://schemas.microsoft.com/office/drawing/2014/main" id="{C71BAB69-3D84-5A8F-2F1B-454D171B0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4294" y="4066244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D94131-3264-DEEC-3F1A-4F272C69065C}"/>
                  </a:ext>
                </a:extLst>
              </p:cNvPr>
              <p:cNvSpPr txBox="1"/>
              <p:nvPr/>
            </p:nvSpPr>
            <p:spPr>
              <a:xfrm>
                <a:off x="1179890" y="3969024"/>
                <a:ext cx="41595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Desenvolver um sistema web e mobile para vendas de veículos no qual há métricas para o anunciante, além de ter um chat em tempo real e respeitando a LGPD.</a:t>
                </a:r>
              </a:p>
            </p:txBody>
          </p:sp>
        </p:grpSp>
      </p:grp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831265-C70F-AC10-F342-25D59B02A08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872" y="662678"/>
            <a:ext cx="4329428" cy="2442983"/>
          </a:xfrm>
          <a:prstGeom prst="rect">
            <a:avLst/>
          </a:prstGeom>
        </p:spPr>
      </p:pic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1716F147-1AFF-2C14-E69A-959B0CB43CC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13" y="4137723"/>
            <a:ext cx="908059" cy="91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EED48B-C4D3-0132-6196-FD5D2832EB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500"/>
            <a:ext cx="91520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0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2BE2ACE-BDEE-F7EC-B776-B5DA5DC81E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0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93FB10-8EA6-2CA5-1F3A-0E4898926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0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8D44EDD-7581-9461-EE49-BF1A8643C8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923A540-FA3C-99FB-E424-58CAB5CEDF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2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5BEFC0-1E69-9A7B-ED7E-9AF8CF9DF2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03DD3DD-78F9-BA45-B2E2-1FCE52B17D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8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C80574-E11A-AC2A-1019-E9467BB2AC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9D4FC-BD94-F507-3285-C40A946EE9E0}"/>
              </a:ext>
            </a:extLst>
          </p:cNvPr>
          <p:cNvGrpSpPr/>
          <p:nvPr/>
        </p:nvGrpSpPr>
        <p:grpSpPr>
          <a:xfrm>
            <a:off x="881744" y="1035967"/>
            <a:ext cx="7533883" cy="2785348"/>
            <a:chOff x="1306491" y="1057245"/>
            <a:chExt cx="7533883" cy="2785348"/>
          </a:xfrm>
        </p:grpSpPr>
        <p:sp>
          <p:nvSpPr>
            <p:cNvPr id="9" name="Google Shape;217;p37">
              <a:extLst>
                <a:ext uri="{FF2B5EF4-FFF2-40B4-BE49-F238E27FC236}">
                  <a16:creationId xmlns:a16="http://schemas.microsoft.com/office/drawing/2014/main" id="{B7107748-59F6-D14B-21F0-1DF41D5673F5}"/>
                </a:ext>
              </a:extLst>
            </p:cNvPr>
            <p:cNvSpPr txBox="1"/>
            <p:nvPr/>
          </p:nvSpPr>
          <p:spPr>
            <a:xfrm>
              <a:off x="3109502" y="1057245"/>
              <a:ext cx="5730872" cy="2785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dirty="0">
                  <a:solidFill>
                    <a:srgbClr val="FF7869"/>
                  </a:solidFill>
                  <a:latin typeface="Poppins"/>
                  <a:ea typeface="Poppins"/>
                  <a:cs typeface="Poppins"/>
                  <a:sym typeface="Poppins"/>
                </a:rPr>
                <a:t>Wesley Dias</a:t>
              </a:r>
              <a:r>
                <a:rPr lang="pt-BR" sz="1300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, 21 anos, Engenheiro de Software no Isaac, uma fintech em São Paulo, e aluno do ultimo semestre de Análise e Desenvolvimento de Sistemas na FATEC-SJC.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13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just"/>
              <a:r>
                <a:rPr lang="pt-BR" sz="1300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Trabalhou como Desenvolvedor Fullstack na Visiona Tecnologia Espacial S.A.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13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just"/>
              <a:r>
                <a:rPr lang="pt-BR" sz="1300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Trabalhou como Desenvolvedor Python na Kenaz - KPI's e Métricas de Marketing.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13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Deu aulas de programação particular na Beecrowd, além de ser o maior pontuador da plataforma de programação, tendo resolvido +1.000 exercícios diferentes em +15 linguagens diferentes.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9D311B-0A03-56F3-5493-CEF89355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6491" y="1531390"/>
              <a:ext cx="1637001" cy="1637001"/>
            </a:xfrm>
            <a:prstGeom prst="rect">
              <a:avLst/>
            </a:prstGeom>
          </p:spPr>
        </p:pic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DD32815A-D8F5-A77B-5867-E94A01D4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7471" y="4143516"/>
            <a:ext cx="1778059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PI's e Métricas de Marketing. Em um só Lugar | Kenaz">
            <a:extLst>
              <a:ext uri="{FF2B5EF4-FFF2-40B4-BE49-F238E27FC236}">
                <a16:creationId xmlns:a16="http://schemas.microsoft.com/office/drawing/2014/main" id="{63AD799F-2D09-C7B1-FCA3-8DF0FF81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190316"/>
            <a:ext cx="1767099" cy="5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saac - Crunchbase Company Profile &amp; Funding">
            <a:extLst>
              <a:ext uri="{FF2B5EF4-FFF2-40B4-BE49-F238E27FC236}">
                <a16:creationId xmlns:a16="http://schemas.microsoft.com/office/drawing/2014/main" id="{35D1B01B-AC77-2841-B983-8A45D83F2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817" y="3998677"/>
            <a:ext cx="1764577" cy="62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2E9D62-A32C-6A1F-7406-5AF0682DC48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418" y="3943500"/>
            <a:ext cx="1552649" cy="768816"/>
          </a:xfrm>
          <a:prstGeom prst="rect">
            <a:avLst/>
          </a:prstGeom>
        </p:spPr>
      </p:pic>
      <p:pic>
        <p:nvPicPr>
          <p:cNvPr id="15" name="Picture 14" descr="Qr code&#10;&#10;Description automatically generated">
            <a:extLst>
              <a:ext uri="{FF2B5EF4-FFF2-40B4-BE49-F238E27FC236}">
                <a16:creationId xmlns:a16="http://schemas.microsoft.com/office/drawing/2014/main" id="{E7BB7708-E12D-00F5-31BF-249968FE94D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021" y="4171950"/>
            <a:ext cx="868576" cy="8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3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C572D-E12E-A6D0-8656-39850BE3CB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36" y="180891"/>
            <a:ext cx="2155140" cy="4781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90E7F2-16B9-D39E-C3B8-E0D83AA23E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220" y="200459"/>
            <a:ext cx="2155140" cy="47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ECCDF-1D8A-7C74-D8F6-49BEE84EFB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805" y="200459"/>
            <a:ext cx="2188337" cy="48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2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Projeto 5º Semestre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54550" y="760960"/>
            <a:ext cx="479192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Solução - Tecnologias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1716F147-1AFF-2C14-E69A-959B0CB43C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13" y="4137723"/>
            <a:ext cx="908059" cy="913664"/>
          </a:xfrm>
          <a:prstGeom prst="rect">
            <a:avLst/>
          </a:prstGeom>
        </p:spPr>
      </p:pic>
      <p:pic>
        <p:nvPicPr>
          <p:cNvPr id="1026" name="Picture 2" descr="Logo do Java">
            <a:extLst>
              <a:ext uri="{FF2B5EF4-FFF2-40B4-BE49-F238E27FC236}">
                <a16:creationId xmlns:a16="http://schemas.microsoft.com/office/drawing/2014/main" id="{7B573687-BE67-78CE-0804-2EC97778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627" y="3433978"/>
            <a:ext cx="2681980" cy="14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o Java">
            <a:extLst>
              <a:ext uri="{FF2B5EF4-FFF2-40B4-BE49-F238E27FC236}">
                <a16:creationId xmlns:a16="http://schemas.microsoft.com/office/drawing/2014/main" id="{F32C1FAD-B570-7B31-0F0D-EBED87B28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4802" y="1391586"/>
            <a:ext cx="1437805" cy="128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o PostgreSQL e PostGIS">
            <a:extLst>
              <a:ext uri="{FF2B5EF4-FFF2-40B4-BE49-F238E27FC236}">
                <a16:creationId xmlns:a16="http://schemas.microsoft.com/office/drawing/2014/main" id="{A96E6D45-54D7-F219-CA96-B1776BCA7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5551" y="2650238"/>
            <a:ext cx="2899251" cy="13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90D3E18-40C3-8136-7AE0-57F834028D3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050" y="1392861"/>
            <a:ext cx="1676222" cy="1288778"/>
          </a:xfrm>
          <a:prstGeom prst="rect">
            <a:avLst/>
          </a:prstGeom>
        </p:spPr>
      </p:pic>
      <p:pic>
        <p:nvPicPr>
          <p:cNvPr id="1034" name="Picture 10" descr="O que é o Heroku?">
            <a:extLst>
              <a:ext uri="{FF2B5EF4-FFF2-40B4-BE49-F238E27FC236}">
                <a16:creationId xmlns:a16="http://schemas.microsoft.com/office/drawing/2014/main" id="{2D4417A5-122C-6D24-9020-29CFC139F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24" t="20318" r="9151" b="19989"/>
          <a:stretch/>
        </p:blipFill>
        <p:spPr bwMode="auto">
          <a:xfrm>
            <a:off x="4724642" y="2826796"/>
            <a:ext cx="2784022" cy="8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1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Projeto 5º Semestre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54550" y="760960"/>
            <a:ext cx="479192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Solução - Contribuições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1716F147-1AFF-2C14-E69A-959B0CB43C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13" y="4137723"/>
            <a:ext cx="908059" cy="913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1DA8D-DB2D-78DE-6D43-A91020AB1368}"/>
              </a:ext>
            </a:extLst>
          </p:cNvPr>
          <p:cNvSpPr txBox="1"/>
          <p:nvPr/>
        </p:nvSpPr>
        <p:spPr>
          <a:xfrm>
            <a:off x="254550" y="1205140"/>
            <a:ext cx="598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Desenvolvimento do </a:t>
            </a:r>
            <a:r>
              <a:rPr lang="pt-BR" dirty="0" err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 da aplicação em </a:t>
            </a:r>
            <a:r>
              <a:rPr lang="pt-BR" dirty="0" err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F85E86-3D9F-5036-4EFF-B6357A46B5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471" y="1573429"/>
            <a:ext cx="5293631" cy="35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3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Projeto 5º Semestre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54550" y="760960"/>
            <a:ext cx="479192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Solução - Contribuições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1716F147-1AFF-2C14-E69A-959B0CB43C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13" y="4137723"/>
            <a:ext cx="908059" cy="913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1DA8D-DB2D-78DE-6D43-A91020AB1368}"/>
              </a:ext>
            </a:extLst>
          </p:cNvPr>
          <p:cNvSpPr txBox="1"/>
          <p:nvPr/>
        </p:nvSpPr>
        <p:spPr>
          <a:xfrm>
            <a:off x="270880" y="1190513"/>
            <a:ext cx="768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Estruturação da base do projeto tanto </a:t>
            </a:r>
            <a:r>
              <a:rPr lang="pt-BR" dirty="0" err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 quanto </a:t>
            </a:r>
            <a:r>
              <a:rPr lang="pt-BR" dirty="0" err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D587C6-7CEE-CBA0-58FF-D678F140A4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531" y="1866893"/>
            <a:ext cx="984126" cy="2952377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A486263-FFF7-785A-9159-F3DD393714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821" y="2255263"/>
            <a:ext cx="1663700" cy="2235200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06EBAAAA-8F75-4A90-4781-B2B387DE28D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667" y="1700874"/>
            <a:ext cx="961934" cy="32409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30DDAB-DF8F-479C-7D49-DB18DEC4CD61}"/>
              </a:ext>
            </a:extLst>
          </p:cNvPr>
          <p:cNvSpPr txBox="1"/>
          <p:nvPr/>
        </p:nvSpPr>
        <p:spPr>
          <a:xfrm>
            <a:off x="1183821" y="2039554"/>
            <a:ext cx="1584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Raiz do projeto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7AB30-7F59-26CC-4B8E-56BB1BC16B18}"/>
              </a:ext>
            </a:extLst>
          </p:cNvPr>
          <p:cNvSpPr txBox="1"/>
          <p:nvPr/>
        </p:nvSpPr>
        <p:spPr>
          <a:xfrm>
            <a:off x="3384531" y="1656828"/>
            <a:ext cx="961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err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endParaRPr lang="pt-BR" sz="1100" dirty="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FB2F5-9D1B-4D7F-07AE-719EF09A5525}"/>
              </a:ext>
            </a:extLst>
          </p:cNvPr>
          <p:cNvSpPr txBox="1"/>
          <p:nvPr/>
        </p:nvSpPr>
        <p:spPr>
          <a:xfrm>
            <a:off x="4972947" y="1498290"/>
            <a:ext cx="862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err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lang="pt-BR" sz="1100" dirty="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8513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Projeto 5º Semestre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54550" y="760960"/>
            <a:ext cx="479192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Solução - Contribuições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1716F147-1AFF-2C14-E69A-959B0CB43C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13" y="4137723"/>
            <a:ext cx="908059" cy="913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1DA8D-DB2D-78DE-6D43-A91020AB1368}"/>
              </a:ext>
            </a:extLst>
          </p:cNvPr>
          <p:cNvSpPr txBox="1"/>
          <p:nvPr/>
        </p:nvSpPr>
        <p:spPr>
          <a:xfrm>
            <a:off x="270879" y="1190514"/>
            <a:ext cx="598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Estruturação do </a:t>
            </a:r>
            <a:r>
              <a:rPr lang="pt-BR" dirty="0" err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TypeORM</a:t>
            </a:r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CF1F521-EBBE-5F9F-0BE8-464DA856E3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1199" y="1693698"/>
            <a:ext cx="4181601" cy="311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4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Projeto 5º Semestre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54550" y="760960"/>
            <a:ext cx="479192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Solução - Contribuições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1716F147-1AFF-2C14-E69A-959B0CB43C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13" y="4137723"/>
            <a:ext cx="908059" cy="913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1DA8D-DB2D-78DE-6D43-A91020AB1368}"/>
              </a:ext>
            </a:extLst>
          </p:cNvPr>
          <p:cNvSpPr txBox="1"/>
          <p:nvPr/>
        </p:nvSpPr>
        <p:spPr>
          <a:xfrm>
            <a:off x="254551" y="1198679"/>
            <a:ext cx="598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Criação de regras para o </a:t>
            </a:r>
            <a:r>
              <a:rPr lang="pt-BR" dirty="0" err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eslint</a:t>
            </a:r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692519A-436E-5BBE-23A1-BF614E3366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0736" y="1502070"/>
            <a:ext cx="3614000" cy="35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7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Projeto 5º Semestre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54550" y="760960"/>
            <a:ext cx="479192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Solução - Contribuições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1DA8D-DB2D-78DE-6D43-A91020AB1368}"/>
              </a:ext>
            </a:extLst>
          </p:cNvPr>
          <p:cNvSpPr txBox="1"/>
          <p:nvPr/>
        </p:nvSpPr>
        <p:spPr>
          <a:xfrm>
            <a:off x="254551" y="1197008"/>
            <a:ext cx="5980185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Criação de todo o banco de dados, tabelas, triggers, funções, incluindo a criptografia dos dados de usuário.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DFB134B-333B-54BB-94B9-08FA71AA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28" y="1833364"/>
            <a:ext cx="4592441" cy="231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F68420E-A2E7-4925-5B6E-1A0E1983F0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689" y="1913922"/>
            <a:ext cx="3549388" cy="2468618"/>
          </a:xfrm>
          <a:prstGeom prst="rect">
            <a:avLst/>
          </a:prstGeom>
        </p:spPr>
      </p:pic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1716F147-1AFF-2C14-E69A-959B0CB43C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13" y="4137723"/>
            <a:ext cx="908059" cy="91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6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Projeto 5º Semestre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54550" y="760960"/>
            <a:ext cx="479192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Solução - Hard Skills e Soft Skills</a:t>
            </a:r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1716F147-1AFF-2C14-E69A-959B0CB43C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13" y="4137723"/>
            <a:ext cx="908059" cy="913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D4C3E-0EEE-BE92-DD7A-12D5FF89A3B7}"/>
              </a:ext>
            </a:extLst>
          </p:cNvPr>
          <p:cNvSpPr txBox="1"/>
          <p:nvPr/>
        </p:nvSpPr>
        <p:spPr>
          <a:xfrm>
            <a:off x="311701" y="1757779"/>
            <a:ext cx="4259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3C4ED7"/>
                </a:solidFill>
                <a:latin typeface="Poppins"/>
                <a:ea typeface="Poppins"/>
                <a:cs typeface="Poppins"/>
                <a:sym typeface="Poppins"/>
              </a:rPr>
              <a:t>Hard Skills</a:t>
            </a:r>
          </a:p>
          <a:p>
            <a:endParaRPr lang="pt-BR" dirty="0">
              <a:solidFill>
                <a:srgbClr val="3C4ED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Programação com Node sei fazer com autonomia.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Programação com Vue sei fazer com autonomia.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Banco de dados Postgres sei fazer com autonomia.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9D-C013-67AA-62FB-36612CB1B91E}"/>
              </a:ext>
            </a:extLst>
          </p:cNvPr>
          <p:cNvSpPr txBox="1"/>
          <p:nvPr/>
        </p:nvSpPr>
        <p:spPr>
          <a:xfrm>
            <a:off x="4572949" y="1751728"/>
            <a:ext cx="466668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3C4ED7"/>
                </a:solidFill>
                <a:latin typeface="Poppins"/>
                <a:ea typeface="Poppins"/>
                <a:cs typeface="Poppins"/>
                <a:sym typeface="Poppins"/>
              </a:rPr>
              <a:t>Soft Skills</a:t>
            </a:r>
          </a:p>
          <a:p>
            <a:endParaRPr lang="pt-BR" dirty="0">
              <a:solidFill>
                <a:srgbClr val="3C4ED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Liderança.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Trabalho em equipe.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Empatia.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Autodidatismo.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Autocontrole e paciência.</a:t>
            </a:r>
          </a:p>
        </p:txBody>
      </p:sp>
    </p:spTree>
    <p:extLst>
      <p:ext uri="{BB962C8B-B14F-4D97-AF65-F5344CB8AC3E}">
        <p14:creationId xmlns:p14="http://schemas.microsoft.com/office/powerpoint/2010/main" val="173220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3" descr="Asset 3@3x.pn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" y="0"/>
            <a:ext cx="9144002" cy="51432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/>
        </p:nvSpPr>
        <p:spPr>
          <a:xfrm>
            <a:off x="1446600" y="1885865"/>
            <a:ext cx="7072200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D70"/>
              </a:buClr>
              <a:buSzPts val="20600"/>
              <a:buFont typeface="Arial"/>
              <a:buNone/>
            </a:pPr>
            <a:r>
              <a:rPr lang="pt-BR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Contatos</a:t>
            </a:r>
            <a:endParaRPr sz="3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446600" y="2423421"/>
            <a:ext cx="7072200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lvl="0">
              <a:buClr>
                <a:srgbClr val="E87D70"/>
              </a:buClr>
              <a:buSzPts val="20600"/>
            </a:pPr>
            <a:r>
              <a:rPr lang="en-US" sz="2100" dirty="0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linkedin.com/in/wedias</a:t>
            </a:r>
          </a:p>
          <a:p>
            <a:pPr lvl="0">
              <a:buClr>
                <a:srgbClr val="E87D70"/>
              </a:buClr>
              <a:buSzPts val="20600"/>
            </a:pPr>
            <a:r>
              <a:rPr lang="en-US" sz="2100" dirty="0">
                <a:solidFill>
                  <a:srgbClr val="FFFFFF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github.com/WeDias</a:t>
            </a:r>
            <a:endParaRPr sz="2100" dirty="0">
              <a:solidFill>
                <a:srgbClr val="FFFFFF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5286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Principais Conhecimentos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311699" y="840025"/>
            <a:ext cx="5027743" cy="29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Desenvolvimento de software fullstack.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300" dirty="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Algoritmos e estruturas de dados.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300" dirty="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Diversas linguagens de programação, principalmente Python, Go, Javascript e Java.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300" dirty="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Banco de dados relacional, Postgres, MySQL e Oracle.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300" dirty="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Git/GitHub.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300" dirty="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Metodologias ágeis.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BDDC51B-94E8-C836-0604-B5D0197E49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021" y="4163786"/>
            <a:ext cx="868576" cy="8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5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Histórico de APIs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37272" y="741924"/>
            <a:ext cx="486635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(2019-2) 1º Semestre – Lumen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65381A-8AE4-CFB6-FA0A-D353C5E869EA}"/>
              </a:ext>
            </a:extLst>
          </p:cNvPr>
          <p:cNvGrpSpPr/>
          <p:nvPr/>
        </p:nvGrpSpPr>
        <p:grpSpPr>
          <a:xfrm>
            <a:off x="504296" y="2317732"/>
            <a:ext cx="5194755" cy="2285384"/>
            <a:chOff x="504293" y="2494793"/>
            <a:chExt cx="5194755" cy="22853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0865CC-75A8-3124-476B-2BEFCEA744E2}"/>
                </a:ext>
              </a:extLst>
            </p:cNvPr>
            <p:cNvGrpSpPr/>
            <p:nvPr/>
          </p:nvGrpSpPr>
          <p:grpSpPr>
            <a:xfrm>
              <a:off x="504296" y="2494793"/>
              <a:ext cx="4835144" cy="713933"/>
              <a:chOff x="504296" y="2494793"/>
              <a:chExt cx="4835144" cy="713933"/>
            </a:xfrm>
          </p:grpSpPr>
          <p:pic>
            <p:nvPicPr>
              <p:cNvPr id="4" name="Graphic 3" descr="Handshake with solid fill">
                <a:extLst>
                  <a:ext uri="{FF2B5EF4-FFF2-40B4-BE49-F238E27FC236}">
                    <a16:creationId xmlns:a16="http://schemas.microsoft.com/office/drawing/2014/main" id="{5913D495-67EB-2AFE-4DC6-76E465109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296" y="2494793"/>
                <a:ext cx="713933" cy="71393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D79F8E-4A8C-150F-3701-F00ADF65011C}"/>
                  </a:ext>
                </a:extLst>
              </p:cNvPr>
              <p:cNvSpPr txBox="1"/>
              <p:nvPr/>
            </p:nvSpPr>
            <p:spPr>
              <a:xfrm>
                <a:off x="1179890" y="2700670"/>
                <a:ext cx="415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FATEC-SJC.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21B78F-A82B-C001-4FE3-F72696AFA1A0}"/>
                </a:ext>
              </a:extLst>
            </p:cNvPr>
            <p:cNvGrpSpPr/>
            <p:nvPr/>
          </p:nvGrpSpPr>
          <p:grpSpPr>
            <a:xfrm>
              <a:off x="504293" y="3257323"/>
              <a:ext cx="5194755" cy="713933"/>
              <a:chOff x="1995108" y="3379932"/>
              <a:chExt cx="5194755" cy="713933"/>
            </a:xfrm>
          </p:grpSpPr>
          <p:pic>
            <p:nvPicPr>
              <p:cNvPr id="12" name="Graphic 11" descr="Badge Question Mark with solid fill">
                <a:extLst>
                  <a:ext uri="{FF2B5EF4-FFF2-40B4-BE49-F238E27FC236}">
                    <a16:creationId xmlns:a16="http://schemas.microsoft.com/office/drawing/2014/main" id="{857791E1-940C-9924-A0D8-02AC73F97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95108" y="3379932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F84E3F-B002-6E57-64C2-E55D3767EB96}"/>
                  </a:ext>
                </a:extLst>
              </p:cNvPr>
              <p:cNvSpPr txBox="1"/>
              <p:nvPr/>
            </p:nvSpPr>
            <p:spPr>
              <a:xfrm>
                <a:off x="2670705" y="3583011"/>
                <a:ext cx="45191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Integração de Arduino com app mobile.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0C008B-7335-36A2-098F-EC0655785695}"/>
                </a:ext>
              </a:extLst>
            </p:cNvPr>
            <p:cNvGrpSpPr/>
            <p:nvPr/>
          </p:nvGrpSpPr>
          <p:grpSpPr>
            <a:xfrm>
              <a:off x="504294" y="4066244"/>
              <a:ext cx="4835146" cy="713933"/>
              <a:chOff x="504294" y="4066244"/>
              <a:chExt cx="4835146" cy="713933"/>
            </a:xfrm>
          </p:grpSpPr>
          <p:pic>
            <p:nvPicPr>
              <p:cNvPr id="16" name="Graphic 15" descr="Lightbulb and gear with solid fill">
                <a:extLst>
                  <a:ext uri="{FF2B5EF4-FFF2-40B4-BE49-F238E27FC236}">
                    <a16:creationId xmlns:a16="http://schemas.microsoft.com/office/drawing/2014/main" id="{C71BAB69-3D84-5A8F-2F1B-454D171B0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4294" y="4066244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D94131-3264-DEEC-3F1A-4F272C69065C}"/>
                  </a:ext>
                </a:extLst>
              </p:cNvPr>
              <p:cNvSpPr txBox="1"/>
              <p:nvPr/>
            </p:nvSpPr>
            <p:spPr>
              <a:xfrm>
                <a:off x="1179890" y="4269323"/>
                <a:ext cx="415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Controle de iluminação e ventilação.</a:t>
                </a:r>
              </a:p>
            </p:txBody>
          </p:sp>
        </p:grpSp>
      </p:grpSp>
      <p:pic>
        <p:nvPicPr>
          <p:cNvPr id="1026" name="Picture 2" descr="tela">
            <a:extLst>
              <a:ext uri="{FF2B5EF4-FFF2-40B4-BE49-F238E27FC236}">
                <a16:creationId xmlns:a16="http://schemas.microsoft.com/office/drawing/2014/main" id="{7D61A2EE-5B76-8D63-8AE7-AEEACD1A4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5415" y="1012684"/>
            <a:ext cx="5258465" cy="21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Qr code&#10;&#10;Description automatically generated">
            <a:extLst>
              <a:ext uri="{FF2B5EF4-FFF2-40B4-BE49-F238E27FC236}">
                <a16:creationId xmlns:a16="http://schemas.microsoft.com/office/drawing/2014/main" id="{29B1F594-B47C-89F6-7AB0-4F450B759EF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335" y="4173432"/>
            <a:ext cx="881545" cy="8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3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Histórico de APIs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37272" y="741924"/>
            <a:ext cx="486635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(2020-1) 2º Semestre – AlgoPositivo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65381A-8AE4-CFB6-FA0A-D353C5E869EA}"/>
              </a:ext>
            </a:extLst>
          </p:cNvPr>
          <p:cNvGrpSpPr/>
          <p:nvPr/>
        </p:nvGrpSpPr>
        <p:grpSpPr>
          <a:xfrm>
            <a:off x="504296" y="2317732"/>
            <a:ext cx="5326009" cy="2310115"/>
            <a:chOff x="504293" y="2494793"/>
            <a:chExt cx="5326009" cy="23101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0865CC-75A8-3124-476B-2BEFCEA744E2}"/>
                </a:ext>
              </a:extLst>
            </p:cNvPr>
            <p:cNvGrpSpPr/>
            <p:nvPr/>
          </p:nvGrpSpPr>
          <p:grpSpPr>
            <a:xfrm>
              <a:off x="504296" y="2494793"/>
              <a:ext cx="4835144" cy="713933"/>
              <a:chOff x="504296" y="2494793"/>
              <a:chExt cx="4835144" cy="713933"/>
            </a:xfrm>
          </p:grpSpPr>
          <p:pic>
            <p:nvPicPr>
              <p:cNvPr id="4" name="Graphic 3" descr="Handshake with solid fill">
                <a:extLst>
                  <a:ext uri="{FF2B5EF4-FFF2-40B4-BE49-F238E27FC236}">
                    <a16:creationId xmlns:a16="http://schemas.microsoft.com/office/drawing/2014/main" id="{5913D495-67EB-2AFE-4DC6-76E465109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296" y="2494793"/>
                <a:ext cx="713933" cy="71393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D79F8E-4A8C-150F-3701-F00ADF65011C}"/>
                  </a:ext>
                </a:extLst>
              </p:cNvPr>
              <p:cNvSpPr txBox="1"/>
              <p:nvPr/>
            </p:nvSpPr>
            <p:spPr>
              <a:xfrm>
                <a:off x="1179890" y="2700670"/>
                <a:ext cx="415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SPC Brasil.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21B78F-A82B-C001-4FE3-F72696AFA1A0}"/>
                </a:ext>
              </a:extLst>
            </p:cNvPr>
            <p:cNvGrpSpPr/>
            <p:nvPr/>
          </p:nvGrpSpPr>
          <p:grpSpPr>
            <a:xfrm>
              <a:off x="504293" y="3257323"/>
              <a:ext cx="5326009" cy="762530"/>
              <a:chOff x="1995108" y="3379932"/>
              <a:chExt cx="5326009" cy="762530"/>
            </a:xfrm>
          </p:grpSpPr>
          <p:pic>
            <p:nvPicPr>
              <p:cNvPr id="12" name="Graphic 11" descr="Badge Question Mark with solid fill">
                <a:extLst>
                  <a:ext uri="{FF2B5EF4-FFF2-40B4-BE49-F238E27FC236}">
                    <a16:creationId xmlns:a16="http://schemas.microsoft.com/office/drawing/2014/main" id="{857791E1-940C-9924-A0D8-02AC73F97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95108" y="3379932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F84E3F-B002-6E57-64C2-E55D3767EB96}"/>
                  </a:ext>
                </a:extLst>
              </p:cNvPr>
              <p:cNvSpPr txBox="1"/>
              <p:nvPr/>
            </p:nvSpPr>
            <p:spPr>
              <a:xfrm>
                <a:off x="2670704" y="3403798"/>
                <a:ext cx="46504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Realizar uma gestão da informação mais eficaz para garantir a qualidade, uso adequado e gerar valor através dos dados do cadastro positivo.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0C008B-7335-36A2-098F-EC0655785695}"/>
                </a:ext>
              </a:extLst>
            </p:cNvPr>
            <p:cNvGrpSpPr/>
            <p:nvPr/>
          </p:nvGrpSpPr>
          <p:grpSpPr>
            <a:xfrm>
              <a:off x="504294" y="4066244"/>
              <a:ext cx="4835146" cy="738664"/>
              <a:chOff x="504294" y="4066244"/>
              <a:chExt cx="4835146" cy="738664"/>
            </a:xfrm>
          </p:grpSpPr>
          <p:pic>
            <p:nvPicPr>
              <p:cNvPr id="16" name="Graphic 15" descr="Lightbulb and gear with solid fill">
                <a:extLst>
                  <a:ext uri="{FF2B5EF4-FFF2-40B4-BE49-F238E27FC236}">
                    <a16:creationId xmlns:a16="http://schemas.microsoft.com/office/drawing/2014/main" id="{C71BAB69-3D84-5A8F-2F1B-454D171B0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4294" y="4066244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D94131-3264-DEEC-3F1A-4F272C69065C}"/>
                  </a:ext>
                </a:extLst>
              </p:cNvPr>
              <p:cNvSpPr txBox="1"/>
              <p:nvPr/>
            </p:nvSpPr>
            <p:spPr>
              <a:xfrm>
                <a:off x="1179890" y="4066244"/>
                <a:ext cx="415955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Programa que dispara e-mails com informações de pagamentos dos clientes respeitando a LGPD.</a:t>
                </a:r>
              </a:p>
            </p:txBody>
          </p:sp>
        </p:grp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6F3F8C-E46D-33C9-4A26-98E6C8E0C88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5037" y="741924"/>
            <a:ext cx="2432957" cy="2852057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874083A8-77C6-A600-E0BA-B842BFD6BD2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0499" y="4165507"/>
            <a:ext cx="881545" cy="8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5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Histórico de APIs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37272" y="741924"/>
            <a:ext cx="486635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(2020-2) 3º Semestre – ShapeTP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65381A-8AE4-CFB6-FA0A-D353C5E869EA}"/>
              </a:ext>
            </a:extLst>
          </p:cNvPr>
          <p:cNvGrpSpPr/>
          <p:nvPr/>
        </p:nvGrpSpPr>
        <p:grpSpPr>
          <a:xfrm>
            <a:off x="504296" y="2317732"/>
            <a:ext cx="5194755" cy="2297748"/>
            <a:chOff x="504293" y="2494793"/>
            <a:chExt cx="5194755" cy="229774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0865CC-75A8-3124-476B-2BEFCEA744E2}"/>
                </a:ext>
              </a:extLst>
            </p:cNvPr>
            <p:cNvGrpSpPr/>
            <p:nvPr/>
          </p:nvGrpSpPr>
          <p:grpSpPr>
            <a:xfrm>
              <a:off x="504296" y="2494793"/>
              <a:ext cx="4835144" cy="713933"/>
              <a:chOff x="504296" y="2494793"/>
              <a:chExt cx="4835144" cy="713933"/>
            </a:xfrm>
          </p:grpSpPr>
          <p:pic>
            <p:nvPicPr>
              <p:cNvPr id="4" name="Graphic 3" descr="Handshake with solid fill">
                <a:extLst>
                  <a:ext uri="{FF2B5EF4-FFF2-40B4-BE49-F238E27FC236}">
                    <a16:creationId xmlns:a16="http://schemas.microsoft.com/office/drawing/2014/main" id="{5913D495-67EB-2AFE-4DC6-76E465109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296" y="2494793"/>
                <a:ext cx="713933" cy="71393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D79F8E-4A8C-150F-3701-F00ADF65011C}"/>
                  </a:ext>
                </a:extLst>
              </p:cNvPr>
              <p:cNvSpPr txBox="1"/>
              <p:nvPr/>
            </p:nvSpPr>
            <p:spPr>
              <a:xfrm>
                <a:off x="1179890" y="2700670"/>
                <a:ext cx="415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Visiona Tecnologia Espacial S.A.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21B78F-A82B-C001-4FE3-F72696AFA1A0}"/>
                </a:ext>
              </a:extLst>
            </p:cNvPr>
            <p:cNvGrpSpPr/>
            <p:nvPr/>
          </p:nvGrpSpPr>
          <p:grpSpPr>
            <a:xfrm>
              <a:off x="504293" y="3257323"/>
              <a:ext cx="5194755" cy="713933"/>
              <a:chOff x="1995108" y="3379932"/>
              <a:chExt cx="5194755" cy="713933"/>
            </a:xfrm>
          </p:grpSpPr>
          <p:pic>
            <p:nvPicPr>
              <p:cNvPr id="12" name="Graphic 11" descr="Badge Question Mark with solid fill">
                <a:extLst>
                  <a:ext uri="{FF2B5EF4-FFF2-40B4-BE49-F238E27FC236}">
                    <a16:creationId xmlns:a16="http://schemas.microsoft.com/office/drawing/2014/main" id="{857791E1-940C-9924-A0D8-02AC73F97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95108" y="3379932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F84E3F-B002-6E57-64C2-E55D3767EB96}"/>
                  </a:ext>
                </a:extLst>
              </p:cNvPr>
              <p:cNvSpPr txBox="1"/>
              <p:nvPr/>
            </p:nvSpPr>
            <p:spPr>
              <a:xfrm>
                <a:off x="2670705" y="3583009"/>
                <a:ext cx="45191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Mini-ETL Shapefile &lt;&gt; Postgres (PostGIS).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0C008B-7335-36A2-098F-EC0655785695}"/>
                </a:ext>
              </a:extLst>
            </p:cNvPr>
            <p:cNvGrpSpPr/>
            <p:nvPr/>
          </p:nvGrpSpPr>
          <p:grpSpPr>
            <a:xfrm>
              <a:off x="504294" y="4053877"/>
              <a:ext cx="4835146" cy="738664"/>
              <a:chOff x="504294" y="4053877"/>
              <a:chExt cx="4835146" cy="738664"/>
            </a:xfrm>
          </p:grpSpPr>
          <p:pic>
            <p:nvPicPr>
              <p:cNvPr id="16" name="Graphic 15" descr="Lightbulb and gear with solid fill">
                <a:extLst>
                  <a:ext uri="{FF2B5EF4-FFF2-40B4-BE49-F238E27FC236}">
                    <a16:creationId xmlns:a16="http://schemas.microsoft.com/office/drawing/2014/main" id="{C71BAB69-3D84-5A8F-2F1B-454D171B0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4294" y="4066244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D94131-3264-DEEC-3F1A-4F272C69065C}"/>
                  </a:ext>
                </a:extLst>
              </p:cNvPr>
              <p:cNvSpPr txBox="1"/>
              <p:nvPr/>
            </p:nvSpPr>
            <p:spPr>
              <a:xfrm>
                <a:off x="1179890" y="4053877"/>
                <a:ext cx="415955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Aplicação web local que converte Shapefile para uma tabela do Postgres e de uma tabela para um Shapefile.</a:t>
                </a:r>
              </a:p>
            </p:txBody>
          </p:sp>
        </p:grpSp>
      </p:grp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2B73BEF-525C-0953-1958-20B510F3661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0499" y="4157191"/>
            <a:ext cx="881545" cy="87596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B78B0F-1B88-0832-BB7A-F98EA4184EB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449" y="863222"/>
            <a:ext cx="4277851" cy="22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2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Histórico de APIs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37272" y="741924"/>
            <a:ext cx="486635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(2021-1) 4º Semestre – Sisatas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65381A-8AE4-CFB6-FA0A-D353C5E869EA}"/>
              </a:ext>
            </a:extLst>
          </p:cNvPr>
          <p:cNvGrpSpPr/>
          <p:nvPr/>
        </p:nvGrpSpPr>
        <p:grpSpPr>
          <a:xfrm>
            <a:off x="504296" y="2317732"/>
            <a:ext cx="5194755" cy="2285384"/>
            <a:chOff x="504293" y="2494793"/>
            <a:chExt cx="5194755" cy="22853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0865CC-75A8-3124-476B-2BEFCEA744E2}"/>
                </a:ext>
              </a:extLst>
            </p:cNvPr>
            <p:cNvGrpSpPr/>
            <p:nvPr/>
          </p:nvGrpSpPr>
          <p:grpSpPr>
            <a:xfrm>
              <a:off x="504296" y="2494793"/>
              <a:ext cx="4835144" cy="713933"/>
              <a:chOff x="504296" y="2494793"/>
              <a:chExt cx="4835144" cy="713933"/>
            </a:xfrm>
          </p:grpSpPr>
          <p:pic>
            <p:nvPicPr>
              <p:cNvPr id="4" name="Graphic 3" descr="Handshake with solid fill">
                <a:extLst>
                  <a:ext uri="{FF2B5EF4-FFF2-40B4-BE49-F238E27FC236}">
                    <a16:creationId xmlns:a16="http://schemas.microsoft.com/office/drawing/2014/main" id="{5913D495-67EB-2AFE-4DC6-76E465109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296" y="2494793"/>
                <a:ext cx="713933" cy="71393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D79F8E-4A8C-150F-3701-F00ADF65011C}"/>
                  </a:ext>
                </a:extLst>
              </p:cNvPr>
              <p:cNvSpPr txBox="1"/>
              <p:nvPr/>
            </p:nvSpPr>
            <p:spPr>
              <a:xfrm>
                <a:off x="1179890" y="2700670"/>
                <a:ext cx="415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IACIT.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21B78F-A82B-C001-4FE3-F72696AFA1A0}"/>
                </a:ext>
              </a:extLst>
            </p:cNvPr>
            <p:cNvGrpSpPr/>
            <p:nvPr/>
          </p:nvGrpSpPr>
          <p:grpSpPr>
            <a:xfrm>
              <a:off x="504293" y="3257323"/>
              <a:ext cx="5194755" cy="713933"/>
              <a:chOff x="1995108" y="3379932"/>
              <a:chExt cx="5194755" cy="713933"/>
            </a:xfrm>
          </p:grpSpPr>
          <p:pic>
            <p:nvPicPr>
              <p:cNvPr id="12" name="Graphic 11" descr="Badge Question Mark with solid fill">
                <a:extLst>
                  <a:ext uri="{FF2B5EF4-FFF2-40B4-BE49-F238E27FC236}">
                    <a16:creationId xmlns:a16="http://schemas.microsoft.com/office/drawing/2014/main" id="{857791E1-940C-9924-A0D8-02AC73F97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95108" y="3379932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F84E3F-B002-6E57-64C2-E55D3767EB96}"/>
                  </a:ext>
                </a:extLst>
              </p:cNvPr>
              <p:cNvSpPr txBox="1"/>
              <p:nvPr/>
            </p:nvSpPr>
            <p:spPr>
              <a:xfrm>
                <a:off x="2670705" y="3509100"/>
                <a:ext cx="45191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Controle de acesso, logs de execução, geração e monitoramento de atas de reunião.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0C008B-7335-36A2-098F-EC0655785695}"/>
                </a:ext>
              </a:extLst>
            </p:cNvPr>
            <p:cNvGrpSpPr/>
            <p:nvPr/>
          </p:nvGrpSpPr>
          <p:grpSpPr>
            <a:xfrm>
              <a:off x="504294" y="4066244"/>
              <a:ext cx="4835146" cy="713933"/>
              <a:chOff x="504294" y="4066244"/>
              <a:chExt cx="4835146" cy="713933"/>
            </a:xfrm>
          </p:grpSpPr>
          <p:pic>
            <p:nvPicPr>
              <p:cNvPr id="16" name="Graphic 15" descr="Lightbulb and gear with solid fill">
                <a:extLst>
                  <a:ext uri="{FF2B5EF4-FFF2-40B4-BE49-F238E27FC236}">
                    <a16:creationId xmlns:a16="http://schemas.microsoft.com/office/drawing/2014/main" id="{C71BAB69-3D84-5A8F-2F1B-454D171B0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4294" y="4066244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D94131-3264-DEEC-3F1A-4F272C69065C}"/>
                  </a:ext>
                </a:extLst>
              </p:cNvPr>
              <p:cNvSpPr txBox="1"/>
              <p:nvPr/>
            </p:nvSpPr>
            <p:spPr>
              <a:xfrm>
                <a:off x="1179890" y="4220131"/>
                <a:ext cx="41595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Desenvolver um sistema web de gestão de atas de reunião.</a:t>
                </a:r>
              </a:p>
            </p:txBody>
          </p:sp>
        </p:grpSp>
      </p:grp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BAC57F0D-C1EC-6497-DE65-1EB071B94CC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628" y="4137723"/>
            <a:ext cx="896744" cy="91366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F8EDEB8-AB2A-4537-F009-2C8EF8E02B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2263" y="649897"/>
            <a:ext cx="4300037" cy="23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5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Histórico de APIs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37272" y="741924"/>
            <a:ext cx="486635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(2021-2) 5º Semestre – Bureauto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65381A-8AE4-CFB6-FA0A-D353C5E869EA}"/>
              </a:ext>
            </a:extLst>
          </p:cNvPr>
          <p:cNvGrpSpPr/>
          <p:nvPr/>
        </p:nvGrpSpPr>
        <p:grpSpPr>
          <a:xfrm>
            <a:off x="504296" y="2317732"/>
            <a:ext cx="5194755" cy="2428338"/>
            <a:chOff x="504293" y="2494793"/>
            <a:chExt cx="5194755" cy="24283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0865CC-75A8-3124-476B-2BEFCEA744E2}"/>
                </a:ext>
              </a:extLst>
            </p:cNvPr>
            <p:cNvGrpSpPr/>
            <p:nvPr/>
          </p:nvGrpSpPr>
          <p:grpSpPr>
            <a:xfrm>
              <a:off x="504296" y="2494793"/>
              <a:ext cx="4835144" cy="713933"/>
              <a:chOff x="504296" y="2494793"/>
              <a:chExt cx="4835144" cy="713933"/>
            </a:xfrm>
          </p:grpSpPr>
          <p:pic>
            <p:nvPicPr>
              <p:cNvPr id="4" name="Graphic 3" descr="Handshake with solid fill">
                <a:extLst>
                  <a:ext uri="{FF2B5EF4-FFF2-40B4-BE49-F238E27FC236}">
                    <a16:creationId xmlns:a16="http://schemas.microsoft.com/office/drawing/2014/main" id="{5913D495-67EB-2AFE-4DC6-76E465109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296" y="2494793"/>
                <a:ext cx="713933" cy="71393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D79F8E-4A8C-150F-3701-F00ADF65011C}"/>
                  </a:ext>
                </a:extLst>
              </p:cNvPr>
              <p:cNvSpPr txBox="1"/>
              <p:nvPr/>
            </p:nvSpPr>
            <p:spPr>
              <a:xfrm>
                <a:off x="1179890" y="2700670"/>
                <a:ext cx="415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GSW Soluções Integradas.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21B78F-A82B-C001-4FE3-F72696AFA1A0}"/>
                </a:ext>
              </a:extLst>
            </p:cNvPr>
            <p:cNvGrpSpPr/>
            <p:nvPr/>
          </p:nvGrpSpPr>
          <p:grpSpPr>
            <a:xfrm>
              <a:off x="504293" y="3257323"/>
              <a:ext cx="5194755" cy="713933"/>
              <a:chOff x="1995108" y="3379932"/>
              <a:chExt cx="5194755" cy="713933"/>
            </a:xfrm>
          </p:grpSpPr>
          <p:pic>
            <p:nvPicPr>
              <p:cNvPr id="12" name="Graphic 11" descr="Badge Question Mark with solid fill">
                <a:extLst>
                  <a:ext uri="{FF2B5EF4-FFF2-40B4-BE49-F238E27FC236}">
                    <a16:creationId xmlns:a16="http://schemas.microsoft.com/office/drawing/2014/main" id="{857791E1-940C-9924-A0D8-02AC73F97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95108" y="3379932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F84E3F-B002-6E57-64C2-E55D3767EB96}"/>
                  </a:ext>
                </a:extLst>
              </p:cNvPr>
              <p:cNvSpPr txBox="1"/>
              <p:nvPr/>
            </p:nvSpPr>
            <p:spPr>
              <a:xfrm>
                <a:off x="2670705" y="3581894"/>
                <a:ext cx="45191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Criar um portal de vendas de veículos.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0C008B-7335-36A2-098F-EC0655785695}"/>
                </a:ext>
              </a:extLst>
            </p:cNvPr>
            <p:cNvGrpSpPr/>
            <p:nvPr/>
          </p:nvGrpSpPr>
          <p:grpSpPr>
            <a:xfrm>
              <a:off x="504294" y="3969024"/>
              <a:ext cx="4835146" cy="954107"/>
              <a:chOff x="504294" y="3969024"/>
              <a:chExt cx="4835146" cy="954107"/>
            </a:xfrm>
          </p:grpSpPr>
          <p:pic>
            <p:nvPicPr>
              <p:cNvPr id="16" name="Graphic 15" descr="Lightbulb and gear with solid fill">
                <a:extLst>
                  <a:ext uri="{FF2B5EF4-FFF2-40B4-BE49-F238E27FC236}">
                    <a16:creationId xmlns:a16="http://schemas.microsoft.com/office/drawing/2014/main" id="{C71BAB69-3D84-5A8F-2F1B-454D171B0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4294" y="4066244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D94131-3264-DEEC-3F1A-4F272C69065C}"/>
                  </a:ext>
                </a:extLst>
              </p:cNvPr>
              <p:cNvSpPr txBox="1"/>
              <p:nvPr/>
            </p:nvSpPr>
            <p:spPr>
              <a:xfrm>
                <a:off x="1179890" y="3969024"/>
                <a:ext cx="41595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Desenvolver um sistema web e mobile para vendas de veículos no qual há métricas para o anunciante, além de ter um chat em tempo real e  respeitando a LGPD.</a:t>
                </a:r>
              </a:p>
            </p:txBody>
          </p:sp>
        </p:grpSp>
      </p:grp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831265-C70F-AC10-F342-25D59B02A08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872" y="662678"/>
            <a:ext cx="4329428" cy="2442983"/>
          </a:xfrm>
          <a:prstGeom prst="rect">
            <a:avLst/>
          </a:prstGeom>
        </p:spPr>
      </p:pic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1716F147-1AFF-2C14-E69A-959B0CB43CC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313" y="4137723"/>
            <a:ext cx="908059" cy="91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9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37">
            <a:extLst>
              <a:ext uri="{FF2B5EF4-FFF2-40B4-BE49-F238E27FC236}">
                <a16:creationId xmlns:a16="http://schemas.microsoft.com/office/drawing/2014/main" id="{104E1AB6-C397-99D4-6F97-C0D11CB9F054}"/>
              </a:ext>
            </a:extLst>
          </p:cNvPr>
          <p:cNvSpPr txBox="1"/>
          <p:nvPr/>
        </p:nvSpPr>
        <p:spPr>
          <a:xfrm>
            <a:off x="311700" y="26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3D4ED7"/>
                </a:solidFill>
                <a:latin typeface="Poppins"/>
                <a:ea typeface="Poppins"/>
                <a:cs typeface="Poppins"/>
                <a:sym typeface="Poppins"/>
              </a:rPr>
              <a:t>Histórico de APIs</a:t>
            </a:r>
          </a:p>
        </p:txBody>
      </p:sp>
      <p:sp>
        <p:nvSpPr>
          <p:cNvPr id="9" name="Google Shape;217;p37">
            <a:extLst>
              <a:ext uri="{FF2B5EF4-FFF2-40B4-BE49-F238E27FC236}">
                <a16:creationId xmlns:a16="http://schemas.microsoft.com/office/drawing/2014/main" id="{B7107748-59F6-D14B-21F0-1DF41D5673F5}"/>
              </a:ext>
            </a:extLst>
          </p:cNvPr>
          <p:cNvSpPr txBox="1"/>
          <p:nvPr/>
        </p:nvSpPr>
        <p:spPr>
          <a:xfrm>
            <a:off x="237272" y="741924"/>
            <a:ext cx="486635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rgbClr val="FF7869"/>
                </a:solidFill>
                <a:latin typeface="Poppins"/>
                <a:ea typeface="Poppins"/>
                <a:cs typeface="Poppins"/>
                <a:sym typeface="Poppins"/>
              </a:rPr>
              <a:t>(2022-1) 6º Semestre – BTAlert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D3556-79C0-95A7-77CB-7A5449E79FED}"/>
              </a:ext>
            </a:extLst>
          </p:cNvPr>
          <p:cNvSpPr txBox="1"/>
          <p:nvPr/>
        </p:nvSpPr>
        <p:spPr>
          <a:xfrm>
            <a:off x="5339443" y="33065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65381A-8AE4-CFB6-FA0A-D353C5E869EA}"/>
              </a:ext>
            </a:extLst>
          </p:cNvPr>
          <p:cNvGrpSpPr/>
          <p:nvPr/>
        </p:nvGrpSpPr>
        <p:grpSpPr>
          <a:xfrm>
            <a:off x="504296" y="2317732"/>
            <a:ext cx="5194755" cy="2335514"/>
            <a:chOff x="504293" y="2494793"/>
            <a:chExt cx="5194755" cy="233551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0865CC-75A8-3124-476B-2BEFCEA744E2}"/>
                </a:ext>
              </a:extLst>
            </p:cNvPr>
            <p:cNvGrpSpPr/>
            <p:nvPr/>
          </p:nvGrpSpPr>
          <p:grpSpPr>
            <a:xfrm>
              <a:off x="504296" y="2494793"/>
              <a:ext cx="4835144" cy="713933"/>
              <a:chOff x="504296" y="2494793"/>
              <a:chExt cx="4835144" cy="713933"/>
            </a:xfrm>
          </p:grpSpPr>
          <p:pic>
            <p:nvPicPr>
              <p:cNvPr id="4" name="Graphic 3" descr="Handshake with solid fill">
                <a:extLst>
                  <a:ext uri="{FF2B5EF4-FFF2-40B4-BE49-F238E27FC236}">
                    <a16:creationId xmlns:a16="http://schemas.microsoft.com/office/drawing/2014/main" id="{5913D495-67EB-2AFE-4DC6-76E465109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296" y="2494793"/>
                <a:ext cx="713933" cy="71393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D79F8E-4A8C-150F-3701-F00ADF65011C}"/>
                  </a:ext>
                </a:extLst>
              </p:cNvPr>
              <p:cNvSpPr txBox="1"/>
              <p:nvPr/>
            </p:nvSpPr>
            <p:spPr>
              <a:xfrm>
                <a:off x="1179890" y="2700670"/>
                <a:ext cx="415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UOL.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21B78F-A82B-C001-4FE3-F72696AFA1A0}"/>
                </a:ext>
              </a:extLst>
            </p:cNvPr>
            <p:cNvGrpSpPr/>
            <p:nvPr/>
          </p:nvGrpSpPr>
          <p:grpSpPr>
            <a:xfrm>
              <a:off x="504293" y="3257323"/>
              <a:ext cx="5194755" cy="713933"/>
              <a:chOff x="1995108" y="3379932"/>
              <a:chExt cx="5194755" cy="713933"/>
            </a:xfrm>
          </p:grpSpPr>
          <p:pic>
            <p:nvPicPr>
              <p:cNvPr id="12" name="Graphic 11" descr="Badge Question Mark with solid fill">
                <a:extLst>
                  <a:ext uri="{FF2B5EF4-FFF2-40B4-BE49-F238E27FC236}">
                    <a16:creationId xmlns:a16="http://schemas.microsoft.com/office/drawing/2014/main" id="{857791E1-940C-9924-A0D8-02AC73F97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95108" y="3379932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F84E3F-B002-6E57-64C2-E55D3767EB96}"/>
                  </a:ext>
                </a:extLst>
              </p:cNvPr>
              <p:cNvSpPr txBox="1"/>
              <p:nvPr/>
            </p:nvSpPr>
            <p:spPr>
              <a:xfrm>
                <a:off x="2670705" y="3500319"/>
                <a:ext cx="45191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Não saber quando uma aplicação ficará indisponível.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0C008B-7335-36A2-098F-EC0655785695}"/>
                </a:ext>
              </a:extLst>
            </p:cNvPr>
            <p:cNvGrpSpPr/>
            <p:nvPr/>
          </p:nvGrpSpPr>
          <p:grpSpPr>
            <a:xfrm>
              <a:off x="504294" y="4066244"/>
              <a:ext cx="4835146" cy="764063"/>
              <a:chOff x="504294" y="4066244"/>
              <a:chExt cx="4835146" cy="764063"/>
            </a:xfrm>
          </p:grpSpPr>
          <p:pic>
            <p:nvPicPr>
              <p:cNvPr id="16" name="Graphic 15" descr="Lightbulb and gear with solid fill">
                <a:extLst>
                  <a:ext uri="{FF2B5EF4-FFF2-40B4-BE49-F238E27FC236}">
                    <a16:creationId xmlns:a16="http://schemas.microsoft.com/office/drawing/2014/main" id="{C71BAB69-3D84-5A8F-2F1B-454D171B0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4294" y="4066244"/>
                <a:ext cx="713933" cy="7139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D94131-3264-DEEC-3F1A-4F272C69065C}"/>
                  </a:ext>
                </a:extLst>
              </p:cNvPr>
              <p:cNvSpPr txBox="1"/>
              <p:nvPr/>
            </p:nvSpPr>
            <p:spPr>
              <a:xfrm>
                <a:off x="1179890" y="4091643"/>
                <a:ext cx="415955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66666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Desenvolver uma inteligência artificial capaz de prever quando um sistema web provavelmente ficará indisponível.</a:t>
                </a:r>
              </a:p>
            </p:txBody>
          </p:sp>
        </p:grpSp>
      </p:grp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C3343D29-0798-392D-E277-7ED96FC10C0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629" y="4145063"/>
            <a:ext cx="889400" cy="889400"/>
          </a:xfrm>
          <a:prstGeom prst="rect">
            <a:avLst/>
          </a:prstGeom>
        </p:spPr>
      </p:pic>
      <p:pic>
        <p:nvPicPr>
          <p:cNvPr id="1026" name="Picture 2" descr="Prévia de algumas métricas coletadas e monitoradas">
            <a:extLst>
              <a:ext uri="{FF2B5EF4-FFF2-40B4-BE49-F238E27FC236}">
                <a16:creationId xmlns:a16="http://schemas.microsoft.com/office/drawing/2014/main" id="{0DCB66B6-23C4-48EE-C800-6341925F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121" y="598136"/>
            <a:ext cx="5062607" cy="26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7356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601</Words>
  <Application>Microsoft Macintosh PowerPoint</Application>
  <PresentationFormat>On-screen Show (16:9)</PresentationFormat>
  <Paragraphs>102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Poppins ExtraLight</vt:lpstr>
      <vt:lpstr>Poppins</vt:lpstr>
      <vt:lpstr>Calibri</vt:lpstr>
      <vt:lpstr>Arial</vt:lpstr>
      <vt:lpstr>Poppins Medium</vt:lpstr>
      <vt:lpstr>Helvetica Neue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WESLEY RIBEIRO DIAS</cp:lastModifiedBy>
  <cp:revision>132</cp:revision>
  <dcterms:modified xsi:type="dcterms:W3CDTF">2022-06-21T23:20:02Z</dcterms:modified>
</cp:coreProperties>
</file>